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672" r:id="rId5"/>
    <p:sldMasterId id="2147483684" r:id="rId6"/>
  </p:sldMasterIdLst>
  <p:notesMasterIdLst>
    <p:notesMasterId r:id="rId32"/>
  </p:notesMasterIdLst>
  <p:handoutMasterIdLst>
    <p:handoutMasterId r:id="rId33"/>
  </p:handoutMasterIdLst>
  <p:sldIdLst>
    <p:sldId id="527" r:id="rId7"/>
    <p:sldId id="528" r:id="rId8"/>
    <p:sldId id="632" r:id="rId9"/>
    <p:sldId id="637" r:id="rId10"/>
    <p:sldId id="639" r:id="rId11"/>
    <p:sldId id="636" r:id="rId12"/>
    <p:sldId id="595" r:id="rId13"/>
    <p:sldId id="597" r:id="rId14"/>
    <p:sldId id="635" r:id="rId15"/>
    <p:sldId id="647" r:id="rId16"/>
    <p:sldId id="651" r:id="rId17"/>
    <p:sldId id="649" r:id="rId18"/>
    <p:sldId id="643" r:id="rId19"/>
    <p:sldId id="644" r:id="rId20"/>
    <p:sldId id="1185" r:id="rId21"/>
    <p:sldId id="652" r:id="rId22"/>
    <p:sldId id="566" r:id="rId23"/>
    <p:sldId id="653" r:id="rId24"/>
    <p:sldId id="654" r:id="rId25"/>
    <p:sldId id="657" r:id="rId26"/>
    <p:sldId id="621" r:id="rId27"/>
    <p:sldId id="665" r:id="rId28"/>
    <p:sldId id="659" r:id="rId29"/>
    <p:sldId id="660" r:id="rId30"/>
    <p:sldId id="629" r:id="rId31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6C56998-728C-468E-8592-BE39B7910D3D}">
          <p14:sldIdLst>
            <p14:sldId id="527"/>
            <p14:sldId id="528"/>
            <p14:sldId id="632"/>
            <p14:sldId id="637"/>
            <p14:sldId id="639"/>
            <p14:sldId id="636"/>
            <p14:sldId id="595"/>
            <p14:sldId id="597"/>
            <p14:sldId id="635"/>
            <p14:sldId id="647"/>
            <p14:sldId id="651"/>
            <p14:sldId id="649"/>
            <p14:sldId id="643"/>
            <p14:sldId id="644"/>
            <p14:sldId id="1185"/>
            <p14:sldId id="652"/>
            <p14:sldId id="566"/>
            <p14:sldId id="653"/>
            <p14:sldId id="654"/>
            <p14:sldId id="657"/>
            <p14:sldId id="621"/>
            <p14:sldId id="665"/>
            <p14:sldId id="659"/>
            <p14:sldId id="660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ke, John M" initials="BJM" lastIdx="1" clrIdx="0">
    <p:extLst>
      <p:ext uri="{19B8F6BF-5375-455C-9EA6-DF929625EA0E}">
        <p15:presenceInfo xmlns:p15="http://schemas.microsoft.com/office/powerpoint/2012/main" userId="S-1-5-21-2025429265-573735546-839522115-273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5051C-8825-4F6A-898F-67C8913B9275}" v="1" dt="2021-03-15T18:03:48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76763" autoAdjust="0"/>
  </p:normalViewPr>
  <p:slideViewPr>
    <p:cSldViewPr>
      <p:cViewPr varScale="1">
        <p:scale>
          <a:sx n="67" d="100"/>
          <a:sy n="67" d="100"/>
        </p:scale>
        <p:origin x="11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014" y="-78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2612"/>
          </a:xfrm>
          <a:prstGeom prst="rect">
            <a:avLst/>
          </a:prstGeom>
        </p:spPr>
        <p:txBody>
          <a:bodyPr vert="horz" lIns="92352" tIns="46176" rIns="92352" bIns="461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2" y="0"/>
            <a:ext cx="3010323" cy="462612"/>
          </a:xfrm>
          <a:prstGeom prst="rect">
            <a:avLst/>
          </a:prstGeom>
        </p:spPr>
        <p:txBody>
          <a:bodyPr vert="horz" lIns="92352" tIns="46176" rIns="92352" bIns="46176" rtlCol="0"/>
          <a:lstStyle>
            <a:lvl1pPr algn="r">
              <a:defRPr sz="1200"/>
            </a:lvl1pPr>
          </a:lstStyle>
          <a:p>
            <a:fld id="{8F0FABD8-A596-470B-9BEF-793352466492}" type="datetimeFigureOut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7593"/>
            <a:ext cx="3010323" cy="462611"/>
          </a:xfrm>
          <a:prstGeom prst="rect">
            <a:avLst/>
          </a:prstGeom>
        </p:spPr>
        <p:txBody>
          <a:bodyPr vert="horz" lIns="92352" tIns="46176" rIns="92352" bIns="461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2" y="8757593"/>
            <a:ext cx="3010323" cy="462611"/>
          </a:xfrm>
          <a:prstGeom prst="rect">
            <a:avLst/>
          </a:prstGeom>
        </p:spPr>
        <p:txBody>
          <a:bodyPr vert="horz" lIns="92352" tIns="46176" rIns="92352" bIns="46176" rtlCol="0" anchor="b"/>
          <a:lstStyle>
            <a:lvl1pPr algn="r">
              <a:defRPr sz="1200"/>
            </a:lvl1pPr>
          </a:lstStyle>
          <a:p>
            <a:fld id="{9089AC86-A569-49B2-A3A6-C30F675A09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19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2" y="0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4CBA75-FF89-448B-B059-4E7F0D89ADD9}" type="datetimeFigureOut">
              <a:rPr lang="en-US"/>
              <a:pPr>
                <a:defRPr/>
              </a:pPr>
              <a:t>6/23/2021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2" tIns="46176" rIns="92352" bIns="461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8"/>
            <a:ext cx="5557520" cy="4149090"/>
          </a:xfrm>
          <a:prstGeom prst="rect">
            <a:avLst/>
          </a:prstGeom>
        </p:spPr>
        <p:txBody>
          <a:bodyPr vert="horz" lIns="92352" tIns="46176" rIns="92352" bIns="461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2" y="8757592"/>
            <a:ext cx="3010323" cy="461010"/>
          </a:xfrm>
          <a:prstGeom prst="rect">
            <a:avLst/>
          </a:prstGeom>
        </p:spPr>
        <p:txBody>
          <a:bodyPr vert="horz" lIns="92352" tIns="46176" rIns="92352" bIns="461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39BC92-0D8E-4A8A-B017-BC08B0B9F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2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073">
              <a:defRPr/>
            </a:pPr>
            <a:fld id="{8839BC92-0D8E-4A8A-B017-BC08B0B9F7F7}" type="slidenum">
              <a:rPr lang="en-US">
                <a:solidFill>
                  <a:prstClr val="black"/>
                </a:solidFill>
                <a:latin typeface="Calibri"/>
              </a:rPr>
              <a:pPr defTabSz="905073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41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quick look at our agenda. We’ll begin by providing a brief overview of the PR-26 reports, cover the two compliance tests required for planning and admin funds, discuss techniques for reviewing, reconciling and correcting PR-26 reports. We are also going to cover some common issues with the PR-26 and how to resolve them, and discuss the financial summary evaluation tool.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073">
              <a:defRPr/>
            </a:pPr>
            <a:fld id="{8839BC92-0D8E-4A8A-B017-BC08B0B9F7F7}" type="slidenum">
              <a:rPr lang="en-US">
                <a:solidFill>
                  <a:prstClr val="black"/>
                </a:solidFill>
                <a:latin typeface="Calibri"/>
              </a:rPr>
              <a:pPr defTabSz="905073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29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C9B-7D84-4BEF-A85F-74FB5A37D9E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5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073">
              <a:defRPr/>
            </a:pPr>
            <a:fld id="{8839BC92-0D8E-4A8A-B017-BC08B0B9F7F7}" type="slidenum">
              <a:rPr lang="en-US">
                <a:solidFill>
                  <a:prstClr val="black"/>
                </a:solidFill>
                <a:latin typeface="Calibri"/>
              </a:rPr>
              <a:pPr defTabSz="905073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5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95522B-FB98-40B6-8A1B-D3CF627E9D02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5080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651A45-0092-4C4F-9F6E-7CC5B9CA4E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0FC821-2BCE-4E03-9DC1-8769BE1D323A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6604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702268-962B-4305-80BF-B89A100DC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460A29-428F-42EC-97AF-A47F93077179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2ACC8C-429D-4CB5-A500-29D92286C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-botto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9000"/>
            <a:ext cx="9144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ver-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4450" y="612775"/>
            <a:ext cx="116681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025" y="3455988"/>
            <a:ext cx="6976872" cy="42976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628" y="2252282"/>
            <a:ext cx="6976872" cy="1133856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88ECF-F7B2-4D81-B766-DF955CB5FBEC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2C24-6A3E-4FF8-8D7E-5408F17ED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D548-BF66-4464-9507-9E98C76BF676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08C3-EF83-4758-897D-8557E5F3D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457-3B5D-402A-B77B-FC73FEA98E03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FE8B-CB65-4C4D-81DE-1962E5C72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EC06-691B-4248-A3BF-906C1A770D12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93D0-4D24-4420-BCE5-4227F6281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38F6-6143-45BD-A41C-74B1598846E9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E74B-E968-4DED-BC36-877AC2694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5117-BE18-455C-9370-DB427477A44F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4371-13A2-4E9D-BD59-72E399EDD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1BDA-7A9B-4BD2-A9A8-E977851FB905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7CD9-43F4-4B61-AA3A-40330D6EB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1580-B00E-4C54-9B79-14928250B793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1817-1004-4855-8F68-FECBC2818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6928D7-53FE-4E22-AC35-FF6A18EF5B30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33141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570C90-24EC-4FD5-A2FD-C8AA65863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B918-AA7C-4287-9D50-058FF243309C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CA41-32C7-4EBD-80DB-B89710418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CC95-ED25-419B-83DE-54CAC325C669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8780-49BB-4308-8E2A-981EA5F09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2475-30A0-4E66-83D8-EEF1FAD1D499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960E-A17E-4DC1-862B-DBCA8D8DD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2A77-A973-48B2-B693-4982866CB44E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35346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D1460-3D85-489D-9730-4312AA7B2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4254F-7BBF-4E29-A926-6019960223CB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65274-DC5C-4E1F-A410-922C137E9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9360-153C-4C95-81CD-956985FF25A5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2BFB5-1F44-4D44-929A-1F14D2051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FE78-CD8D-4D17-98D1-FC06AC6BCCBF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6E564-358C-4196-981C-B47F970FE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4EBC-03E4-4A89-AA4C-9F381B7839EB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588" y="63451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97D90-1366-4485-9C70-791B09BF0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B701-BB63-4568-B800-CF4874E28B5A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FDDA0-1087-4C2B-801B-25C5334CC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1C7D-ED43-4C1C-A639-E0F1B3B37442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F597-3EB7-4283-97A0-AC6E93364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0B68E0-79B9-4B6F-BF15-F78BFC59BAA2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38821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0CDC4E-7007-4136-90F9-2A5C6E3A2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AA8C2-C85C-4488-8745-85CC44661C06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75050" y="63563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3A84-C03B-4D29-BACE-36A685954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B81F-09E7-4DAA-A569-EE2549ABBA68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8688" y="63563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9C5A-8C3C-4D40-9EF6-4A1885848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7FA0-3B10-4FCB-82D7-74DA6DBE2C85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4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8A76-0133-4C4B-8147-9BE7ACCE3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696B-A004-4E42-8187-475BB3E42743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33620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E2863-B188-4EBB-8F7E-E4224D32C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2A8BB9-96C1-47C7-AB7A-0F334B60CF43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6349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96CFA9-44E3-40D9-9BB5-110A45F8C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C79770-CCB0-4318-B873-50D8CAA9D1BF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57600" y="6367434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5C4789-C76F-4D94-B5A8-9E24734F5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BEB864-9BB4-45EB-9155-B54B2A4C2D96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57600" y="6356349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50179C-CFE6-4F80-B0A4-5E6BF2FE0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149EB4-1370-40BA-9D94-17F20E7C68AC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56349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CDA92C-BAE2-4CA7-8218-F4D3C7E48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1F9BF3-3364-4301-AD9E-EB7789CDA9A4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75050" y="634942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0A1BA5-6F99-4461-A024-BAA08A0B7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6CBFAB-11ED-4FD3-A3A2-881B266EDE48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68688" y="638351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EFAFFE-41F3-4F17-9303-D111187E4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spacer-background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60438" y="2252663"/>
            <a:ext cx="697706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6CEBF2-70DC-4C64-A7F2-3C913F8B6499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2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AFCAB-67EE-4C70-B58B-7D21D3662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lide-top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741363" y="630238"/>
            <a:ext cx="718661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FCFA5E-69F9-4596-8563-15E5ADCEBDB4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57EFFA-B096-41E2-9B4D-8BD3D7173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607" name="Picture 7" descr="Slide bottom bldg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346575"/>
            <a:ext cx="91440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8" name="Group 13"/>
          <p:cNvGrpSpPr>
            <a:grpSpLocks/>
          </p:cNvGrpSpPr>
          <p:nvPr userDrawn="1"/>
        </p:nvGrpSpPr>
        <p:grpSpPr bwMode="auto">
          <a:xfrm>
            <a:off x="7305675" y="5915025"/>
            <a:ext cx="776288" cy="776288"/>
            <a:chOff x="4626" y="3741"/>
            <a:chExt cx="489" cy="489"/>
          </a:xfrm>
        </p:grpSpPr>
        <p:sp>
          <p:nvSpPr>
            <p:cNvPr id="13" name="Oval 10"/>
            <p:cNvSpPr>
              <a:spLocks noChangeAspect="1" noChangeArrowheads="1"/>
            </p:cNvSpPr>
            <p:nvPr/>
          </p:nvSpPr>
          <p:spPr bwMode="auto">
            <a:xfrm>
              <a:off x="4626" y="3741"/>
              <a:ext cx="489" cy="48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pic>
          <p:nvPicPr>
            <p:cNvPr id="25616" name="Picture 12" descr="HHS logo for PPT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46" y="3767"/>
              <a:ext cx="44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9" name="Group 18"/>
          <p:cNvGrpSpPr>
            <a:grpSpLocks/>
          </p:cNvGrpSpPr>
          <p:nvPr userDrawn="1"/>
        </p:nvGrpSpPr>
        <p:grpSpPr bwMode="auto">
          <a:xfrm>
            <a:off x="8205788" y="5915025"/>
            <a:ext cx="639762" cy="746125"/>
            <a:chOff x="5169" y="3726"/>
            <a:chExt cx="403" cy="470"/>
          </a:xfrm>
        </p:grpSpPr>
        <p:grpSp>
          <p:nvGrpSpPr>
            <p:cNvPr id="25611" name="Group 17"/>
            <p:cNvGrpSpPr>
              <a:grpSpLocks/>
            </p:cNvGrpSpPr>
            <p:nvPr/>
          </p:nvGrpSpPr>
          <p:grpSpPr bwMode="auto">
            <a:xfrm>
              <a:off x="5169" y="3726"/>
              <a:ext cx="403" cy="470"/>
              <a:chOff x="5169" y="3726"/>
              <a:chExt cx="403" cy="470"/>
            </a:xfrm>
          </p:grpSpPr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5169" y="3872"/>
                <a:ext cx="403" cy="3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>
                <a:off x="5169" y="3726"/>
                <a:ext cx="403" cy="14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25612" name="Picture 15" descr="NSP logo for PPT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203" y="3767"/>
              <a:ext cx="33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1363" y="1804988"/>
            <a:ext cx="7186612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 kern="120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rgr.hud.gov/gdx/" TargetMode="Externa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resource/290/hud-community-planning-and-development-monitoring-handbook-65092-rev7/" TargetMode="External"/><Relationship Id="rId2" Type="http://schemas.openxmlformats.org/officeDocument/2006/relationships/hyperlink" Target="https://files.hudexchange.info/resources/documents/Notice-CPD-14-04-Risk-Analyses-Monitoring-CPD-FY-2015-2016.pdf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ubtitle 4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100888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br>
              <a:rPr lang="en-US" sz="2400" b="1" dirty="0"/>
            </a:br>
            <a:endParaRPr lang="en-US" sz="2200" dirty="0">
              <a:solidFill>
                <a:srgbClr val="89898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21556" y="1295400"/>
            <a:ext cx="7100888" cy="298529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700" b="1" dirty="0"/>
            </a:br>
            <a:br>
              <a:rPr lang="en-US" sz="2700" b="1" dirty="0"/>
            </a:br>
            <a:br>
              <a:rPr lang="en-US" sz="2700" b="1" dirty="0"/>
            </a:br>
            <a:r>
              <a:rPr lang="en-US" sz="2700" b="1" dirty="0"/>
              <a:t>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 Office of Community 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and Development </a:t>
            </a:r>
            <a:b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Monitoring</a:t>
            </a:r>
            <a:br>
              <a:rPr lang="en-US" sz="3600" b="1" dirty="0"/>
            </a:br>
            <a:br>
              <a:rPr lang="en-US" sz="27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215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6DDB125-8AAC-432C-994C-7F36E26C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600075"/>
          </a:xfrm>
        </p:spPr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Monitoring Notification 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D2E6E-326B-40C9-91C7-F0D0B2B6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73A11-957B-427B-88F7-D5D5FECF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457201"/>
            <a:ext cx="6977031" cy="63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1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DF3789-68C0-43B0-B471-6BFD2D85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0179C-CFE6-4F80-B0A4-5E6BF2FE0B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85B38-2F9A-4954-9B89-E07959F7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7792"/>
            <a:ext cx="6667500" cy="6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178133-CDBA-4C2F-BB0F-ECB030D8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DA92C-BAE2-4CA7-8218-F4D3C7E48A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08B13-BA59-404E-BE40-708572808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60512"/>
            <a:ext cx="6362699" cy="67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2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D700-8BE6-4D30-A1A3-2FABF839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30238"/>
            <a:ext cx="8305799" cy="630237"/>
          </a:xfrm>
        </p:spPr>
        <p:txBody>
          <a:bodyPr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HUD Grantee Document Exchange (GDX)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6603-FB1B-47A2-83C6-930C708A5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893"/>
            <a:ext cx="7543800" cy="4660107"/>
          </a:xfrm>
        </p:spPr>
        <p:txBody>
          <a:bodyPr/>
          <a:lstStyle/>
          <a:p>
            <a:pPr algn="l"/>
            <a:r>
              <a:rPr lang="en-US" sz="2800" b="1" i="1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HUD GDX? 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  <a:r>
              <a:rPr lang="en-US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Grantee Document Exchange (GDX) is an external, </a:t>
            </a:r>
            <a:r>
              <a:rPr lang="en-US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platform </a:t>
            </a:r>
            <a:r>
              <a:rPr lang="en-US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of the HUD firewall that lets HUD share documents from a monitoring session and build a list of documents related to the monitoring so that grantee users from other systems can log on and submit requested documents along with notes. </a:t>
            </a:r>
          </a:p>
          <a:p>
            <a:pPr marL="57150" indent="0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 algn="ctr"/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GDX Log-In</a:t>
            </a:r>
            <a:r>
              <a:rPr 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b="1" i="1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https://drgr.hud.gov/gdx/</a:t>
            </a:r>
            <a:endParaRPr lang="en-US" b="1" i="1" u="none" strike="noStrike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1600" b="1" i="0" u="none" strike="noStrike" baseline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that all users open application in Chrome or Edge and do not use outdated and unsupported browsers such as Internet Explorer. </a:t>
            </a:r>
          </a:p>
          <a:p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7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2EEC-61DB-4167-B1F0-65022C96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GDX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C5844-C0FD-45A8-B60C-A4E37C68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399"/>
            <a:ext cx="8686800" cy="5045075"/>
          </a:xfrm>
        </p:spPr>
        <p:txBody>
          <a:bodyPr/>
          <a:lstStyle/>
          <a:p>
            <a:r>
              <a:rPr lang="en-US" sz="16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 	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Grantees access shared documents and/or bundles through an externally-accessible portal application</a:t>
            </a:r>
          </a:p>
          <a:p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GDX portal only displays those sessions for which documents have been requested or where documents have been shared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GDX user sees shared documents and request bundles categorized by monitoring session start and end dates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Grantee responds to requests in the bundle; Bundle response not viewable by HUD until sent. Once completed, grantee sends its response bundle to HUD for review.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GDX accessible only by grantees.</a:t>
            </a:r>
          </a:p>
          <a:p>
            <a:pPr marL="857250" lvl="2" indent="0">
              <a:buNone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41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531" y="381001"/>
            <a:ext cx="9059469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GDX (continued)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E97CD7-67E4-4989-9069-723713D34D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65" y="2646752"/>
            <a:ext cx="7467600" cy="25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BE088B-72F8-41CD-AB53-F56050C22C6A}"/>
              </a:ext>
            </a:extLst>
          </p:cNvPr>
          <p:cNvSpPr txBox="1"/>
          <p:nvPr/>
        </p:nvSpPr>
        <p:spPr>
          <a:xfrm>
            <a:off x="232682" y="1463091"/>
            <a:ext cx="8678636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a document request has been sent to a grantee with the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they can log into GDX to see their request bundles.  Grantees will have edit rights for their request bundles until they have been submitted to HUD.</a:t>
            </a:r>
            <a:endParaRPr lang="en-US" sz="1600" b="1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4E886-478C-4E07-A86A-E9B88B17BFDC}"/>
              </a:ext>
            </a:extLst>
          </p:cNvPr>
          <p:cNvSpPr txBox="1"/>
          <p:nvPr/>
        </p:nvSpPr>
        <p:spPr>
          <a:xfrm>
            <a:off x="366733" y="5362184"/>
            <a:ext cx="8495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submitted to HUD, those bundles become view only so make sure to include all documents requested if possible.  If HUD indicates there is a document still needed at that point, they will have to create a new bundle.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E180D4A7-C9FB-4DFB-919C-405C955672EB}">
      <p14:showEvtLst xmlns:p14="http://schemas.microsoft.com/office/powerpoint/2010/main">
        <p14:playEvt time="15" objId="2"/>
        <p14:stopEvt time="35566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F213-9F6B-4CB5-AE78-762B901B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35037"/>
          </a:xfrm>
        </p:spPr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Conducting Remote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CCFC7-629B-4CDF-A414-B73AA76E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 Conference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Meetings/Q&amp;A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Conference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BEEA9-68C5-467F-A2BF-8A5917D8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5996"/>
            <a:ext cx="8239095" cy="6446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Entrance Conference</a:t>
            </a:r>
            <a:endParaRPr lang="en-US" sz="3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39683" y="631666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5CEDB-349D-42D7-B0C6-C7828335C0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4101C-E017-43CA-84B9-9B8B3C5CC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97794"/>
            <a:ext cx="8315295" cy="5231606"/>
          </a:xfrm>
        </p:spPr>
        <p:txBody>
          <a:bodyPr/>
          <a:lstStyle/>
          <a:p>
            <a:pPr marL="0" lvl="0" indent="0"/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at the entrance conference?</a:t>
            </a:r>
          </a:p>
          <a:p>
            <a:pPr marL="0" lvl="0" indent="0"/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introductions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Risk process and why grantee was selected for monitoring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dentify/confirm key grantee staff who will assist during the monitoring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program areas/activities to be monitored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Set-up or confirm meeting or interview times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any opportunity for T.A.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any challenges</a:t>
            </a:r>
          </a:p>
        </p:txBody>
      </p:sp>
    </p:spTree>
    <p:extLst>
      <p:ext uri="{BB962C8B-B14F-4D97-AF65-F5344CB8AC3E}">
        <p14:creationId xmlns:p14="http://schemas.microsoft.com/office/powerpoint/2010/main" val="81489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BD5E-EB3B-443D-A5A0-24C7AA33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Interviews with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A7292-1A66-4CBE-9578-3D318FA5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04988"/>
            <a:ext cx="8534400" cy="391001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with grantee staff are conducted throughout the monitoring week, based on the program area being reviewed.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also scheduled with subrecipients and clients, to clarify and determine the </a:t>
            </a:r>
            <a:r>
              <a:rPr lang="en-US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 the information, assess level of satisfaction with the provision of services or the “end products,” and document performance. 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 are scheduled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Teams, conference call-in numbers, or telephone.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895CC-B38A-43CC-B44D-82E6FD27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95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AA51-1121-4775-8B5E-1614D44C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04800"/>
            <a:ext cx="8305800" cy="630237"/>
          </a:xfrm>
        </p:spPr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Interviews with Staff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BDF08-9128-4922-BE00-BF9095DE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2" y="1804988"/>
            <a:ext cx="7869237" cy="4062412"/>
          </a:xfrm>
        </p:spPr>
        <p:txBody>
          <a:bodyPr/>
          <a:lstStyle/>
          <a:p>
            <a:pPr marL="0" lvl="0" indent="0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Grantee staff should be prepared to:</a:t>
            </a:r>
          </a:p>
          <a:p>
            <a:pPr marL="0" lvl="0" indent="0"/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to questions on the monitoring exhibits,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provide justification for responses,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available to answer any questions the HUD  reviewer may have, and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to provide any additional information and documentation requested by the HUD reviewer.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20628-BED5-4E41-934F-39DF4E82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4864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Pre-Monitoring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Analysis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Strategy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Exhibits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Notification Letter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Grantee Document Exchange (GDX)</a:t>
            </a:r>
          </a:p>
          <a:p>
            <a:pPr marL="914400" lvl="2" indent="0">
              <a:buNone/>
            </a:pP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 Remote Monitoring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 Conference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Meetings/Q&amp;A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Conference</a:t>
            </a:r>
          </a:p>
          <a:p>
            <a:pPr marL="0" indent="0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Monitoring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Letter and Report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</a:p>
          <a:p>
            <a:pPr marL="457200" lvl="1" indent="0">
              <a:buNone/>
            </a:pP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/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  <a:latin typeface="+mj-lt"/>
              </a:rPr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26516" y="632460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5CEDB-349D-42D7-B0C6-C7828335C0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55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6EAE-C414-4B26-91E9-34B44733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Daily Q&amp;A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35576-D9B7-43D4-945A-6918B2C9A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191000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monitoring, it is important to communicate and keep an on-going dialogue with the HUD reviewer.</a:t>
            </a:r>
          </a:p>
          <a:p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HUD reviewer will set-aside some time each day to: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Check-in with staff and discuss monitoring progress,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any </a:t>
            </a:r>
            <a:r>
              <a:rPr lang="en-US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areas encountered to provide grantee staff an opportunity to make “on-the-spot” adjustments or corrections, and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any questions grantee staff may have.  </a:t>
            </a:r>
          </a:p>
          <a:p>
            <a:endParaRPr lang="en-US" sz="2000" b="1" i="1" dirty="0">
              <a:solidFill>
                <a:srgbClr val="002060"/>
              </a:solidFill>
            </a:endParaRPr>
          </a:p>
          <a:p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647B4-C2C1-4CD9-AE4C-0F1ADDB0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3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EB59-3FA9-4793-A508-007E751B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Exit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6010-595D-4DF5-B14D-BC0FFCE16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2" y="1804988"/>
            <a:ext cx="7793038" cy="467201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monitoring results with grantee staff: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any preliminary findings or concerns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difference between a finding and a concern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recommendations for program improvement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time for questions</a:t>
            </a:r>
          </a:p>
          <a:p>
            <a:pPr marL="457200" lvl="1" indent="0"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next steps: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letter and report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FHEO, LBP, and other area input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and other resources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 the grantee that HUD is available for questions, after the exit conference 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DC835-3F8F-421A-B8CD-C9B2ACA3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2200" y="6229350"/>
            <a:ext cx="2133600" cy="365125"/>
          </a:xfrm>
        </p:spPr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67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7AB6-6750-4264-8FA1-327E233A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Post-Monitoring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C77A-7572-479A-BACA-76EEF395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2" y="1804988"/>
            <a:ext cx="7412037" cy="3224212"/>
          </a:xfrm>
        </p:spPr>
        <p:txBody>
          <a:bodyPr/>
          <a:lstStyle/>
          <a:p>
            <a:pPr marL="0" indent="0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Letter and Report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0D1BF-2910-4B6F-90E2-839812F5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99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0F50-966E-4371-9F0D-DE66C993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Monitoring Letter and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F604F-963C-4E8E-8A56-867B2735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12127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letter and report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grantee within 60 days after the exit conference.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clearly describes the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the monitoring, including areas covered and basis for conclusions.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identifies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and concerns.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dates to respond to findings are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with </a:t>
            </a:r>
            <a:r>
              <a:rPr lang="en-US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corrective actions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are findings, opportunity for grantee to submit additional information regarding findings to demonstrate compliance with the requirements.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any fair housing or civil rights related issue that gets referred to FHEO.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Outlines any technical assistance provided during monitoring.</a:t>
            </a:r>
            <a:endParaRPr lang="en-US" sz="2000" b="1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/>
            <a:r>
              <a:rPr lang="en-US" dirty="0"/>
              <a:t>	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CDEED-70C8-42E2-ACAA-79CDD991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90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8EDE-1708-4CC6-9A5C-D8698FD3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0238"/>
            <a:ext cx="8077199" cy="630237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583C-FDDB-4716-B5EA-809E43AA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04988"/>
            <a:ext cx="8153399" cy="413861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4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Grantee has 30 days to respond to the monitoring report.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Post-monitoring and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 technical assistance is provided to the grantee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maintain or improve performance.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is done to ensure corrective actions are implemented.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Close-out findings.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28E35-BE86-45E5-A0C9-F5A10CC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67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B93F-0E1B-48B1-BBC8-FA5DEC96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Monitoring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248B3-AE3A-4CE3-823D-F9962B74B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224212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CPD’s most current risk analysis notice: Notice CPD-2014-04: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https://files.hudexchange.info/resources/documents/Notice-CPD-14-04-Risk-Analyses-Monitoring-CPD-FY-2015-2016.pdf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 monitoring policies and processes in Handbook 6509.2,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CPD Monitoring Handbook: </a:t>
            </a:r>
            <a:r>
              <a:rPr kumimoji="0" lang="en-US" sz="1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https://www.hudexchange.info/resource/290/hud-community-planning-and-development-monitoring-handbook-65092-rev7/</a:t>
            </a:r>
            <a:endParaRPr kumimoji="0" lang="en-US" sz="1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43338-660A-4453-A9A3-6FA8613F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6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7315-D686-46CA-B3A5-EC189352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Purpose of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2503-6632-4C25-92E1-CD1F28CF5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4988"/>
            <a:ext cx="8305800" cy="4291012"/>
          </a:xfrm>
        </p:spPr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Why does HUD conduct monitoring?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5725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etermine compliance,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revent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 deficiencies,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esign corrective actions to improve or reinforce grantee performance, and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rovide opportunities to identify grantee best practices.</a:t>
            </a: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8FCD8-C524-410E-9075-B0525F80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2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6AB9-545A-4D1F-9DC1-9FE68170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33400"/>
            <a:ext cx="7848600" cy="630237"/>
          </a:xfrm>
        </p:spPr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In-depth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57713-16DE-48BE-BA1F-8767CD85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2" y="2286000"/>
            <a:ext cx="7848599" cy="407034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detailed compliance review for a selected grantee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b="1" i="1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concentrated review of specific activities, projects or programs; and/or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review of known high-risk areas or critical functions.</a:t>
            </a:r>
          </a:p>
          <a:p>
            <a:r>
              <a:rPr lang="en-US" sz="16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16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0D9E7-09AE-4792-9BFB-7636CDD7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4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EBE9-7A62-4FE6-8AF7-DBA5C64D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09600"/>
            <a:ext cx="7848600" cy="630237"/>
          </a:xfrm>
        </p:spPr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Remote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F4D3-B697-4C58-9C5F-73718D0C7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04988"/>
            <a:ext cx="8458199" cy="4672012"/>
          </a:xfrm>
        </p:spPr>
        <p:txBody>
          <a:bodyPr/>
          <a:lstStyle/>
          <a:p>
            <a:pPr marL="0" indent="0"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onducted off-site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ased upon analysis of information from the grantee, including interviews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forming the basis for remote monitoring conclusions can incorporate review of performance reports and audited financial statements, information in databases, and other documentation submitted by the grantee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***SAME PROCESS AS ON-SITE MONITORING***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B6B09-5762-4180-BF67-B060866A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1B2B-39F7-432A-92C0-115C2BDC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694" y="609600"/>
            <a:ext cx="7186612" cy="630237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Pre-Monitoring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EC432-4F86-45CF-A288-F44CC0CE1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Risk Analysis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Monitoring Strategy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Monitoring Exhibits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Send-out Monitoring Notification Letter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Grantee submits data via the Grantee Document Exchange (GDX)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A2AA9-65A1-4799-971B-C0A2E9C4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1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D695-8FF7-463A-8460-FE0A6F20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D84D-933B-4E47-AE28-30EFF19CC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3" y="2057400"/>
            <a:ext cx="7564437" cy="3224212"/>
          </a:xfrm>
        </p:spPr>
        <p:txBody>
          <a:bodyPr/>
          <a:lstStyle/>
          <a:p>
            <a:pPr marL="0" indent="0"/>
            <a:r>
              <a:rPr lang="en-US" sz="2000" b="1" i="1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HUD CPD programs are assessed annually to determine risk, based on a set of factors.  Based on a 100-point rating scale, grantees are assigned one of three risk categories:</a:t>
            </a:r>
          </a:p>
          <a:p>
            <a:pPr marL="0" indent="0"/>
            <a:endParaRPr lang="en-US" sz="1800" b="1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risk – a total score of 51 or more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risk – a score between 30–50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risk – a score of less than 30</a:t>
            </a:r>
          </a:p>
          <a:p>
            <a:pPr marL="0" indent="0"/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D575D-5DD6-4B17-A516-07292D4D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3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7804-5A6E-45D7-AD49-7D249871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Monitoring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32333-CCB5-4793-9E13-90A80491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63" y="1804988"/>
            <a:ext cx="7186612" cy="429101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Review Consolidated Plan and Annual Action Plan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Review Consolidated Annual Performance and Evaluation Report (CAPER)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Review Annual Performance Reports (APRs)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Review any open activities and grant progress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 Review any open findings from previous HUD monitoring and/or OIG Audit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</a:rPr>
              <a:t>Consider any other unresolved or on-going grantee issues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90DD2-6580-468C-9D6B-3CF8FD1E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1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B480-D215-48CB-8E39-636A590E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Monitoring Exhibits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C25C8-9757-4FC0-9B7C-327D4D578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3999"/>
            <a:ext cx="8381999" cy="4832349"/>
          </a:xfrm>
        </p:spPr>
        <p:txBody>
          <a:bodyPr/>
          <a:lstStyle/>
          <a:p>
            <a:pPr algn="ctr"/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COMMONLY USED MONITORING EXHIBITS</a:t>
            </a:r>
          </a:p>
          <a:p>
            <a:endParaRPr lang="en-US" sz="1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3: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COMMUNITY DEVELOPMENT BLOCK GRANT (CDBG) ENTITLEMENT, SMALL CITIES, NON ENTITLEMENT CDBG GRANTS IN HAWAII, AND INSULAR AREAS PROGRAMS</a:t>
            </a:r>
          </a:p>
          <a:p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4: 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 COMMUNITY DEVELOPMENT BLOCK GRANT (CDBG) PROGRAM</a:t>
            </a:r>
          </a:p>
          <a:p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7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HOME INVESTMENT PARTNERSHIPS PROGRAM (HOME)</a:t>
            </a:r>
          </a:p>
          <a:p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28: 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EMERGENCY SOLUTIONS GRANTS (ESG) PROGRAM</a:t>
            </a:r>
          </a:p>
          <a:p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29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CONTINUUM OF CARE (CoC) PROGRAM</a:t>
            </a:r>
          </a:p>
          <a:p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34: 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CFR PART 200, UNIFORM ADMINISTRATIVE REQUIREMENTS, COST PRINCIPLES, AND AUDIT REQUIREMENTS FOR FEDERAL AWARDS</a:t>
            </a:r>
          </a:p>
          <a:p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22: 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 HOUSING AND EQUAL OPPORTUNITY</a:t>
            </a:r>
          </a:p>
          <a:p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CHAPTER 24: 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LEAD-BASED PAINT COMPLIANCE</a:t>
            </a:r>
            <a:endParaRPr 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DB00D-F74B-4958-81D1-3264DB3C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65274-DC5C-4E1F-A410-922C137E97D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035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DCC684DED824399399D19F1391BE3" ma:contentTypeVersion="12" ma:contentTypeDescription="Create a new document." ma:contentTypeScope="" ma:versionID="4402c58bb5f1ce0e78ab7c99de8cbaae">
  <xsd:schema xmlns:xsd="http://www.w3.org/2001/XMLSchema" xmlns:xs="http://www.w3.org/2001/XMLSchema" xmlns:p="http://schemas.microsoft.com/office/2006/metadata/properties" xmlns:ns1="http://schemas.microsoft.com/sharepoint/v3" xmlns:ns3="66530bdc-45e2-47f1-a4cc-cfd675bb2217" xmlns:ns4="f7b48a6c-02e7-43f1-82f7-ff6b15c5342d" targetNamespace="http://schemas.microsoft.com/office/2006/metadata/properties" ma:root="true" ma:fieldsID="807c7a1e35bac1af7934e858ca07f377" ns1:_="" ns3:_="" ns4:_="">
    <xsd:import namespace="http://schemas.microsoft.com/sharepoint/v3"/>
    <xsd:import namespace="66530bdc-45e2-47f1-a4cc-cfd675bb2217"/>
    <xsd:import namespace="f7b48a6c-02e7-43f1-82f7-ff6b15c534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30bdc-45e2-47f1-a4cc-cfd675bb22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48a6c-02e7-43f1-82f7-ff6b15c53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4DCAAF-8BF7-41C8-A76B-35969E66EE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8FA87-2DB5-416F-AD3E-0225EB199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530bdc-45e2-47f1-a4cc-cfd675bb2217"/>
    <ds:schemaRef ds:uri="f7b48a6c-02e7-43f1-82f7-ff6b15c534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E0200C-127F-42D9-BCF9-1A38273B7DC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f7b48a6c-02e7-43f1-82f7-ff6b15c5342d"/>
    <ds:schemaRef ds:uri="http://schemas.microsoft.com/office/2006/documentManagement/types"/>
    <ds:schemaRef ds:uri="66530bdc-45e2-47f1-a4cc-cfd675bb2217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12060</TotalTime>
  <Words>1366</Words>
  <Application>Microsoft Office PowerPoint</Application>
  <PresentationFormat>On-screen Show (4:3)</PresentationFormat>
  <Paragraphs>196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Courier New</vt:lpstr>
      <vt:lpstr>Times New Roman</vt:lpstr>
      <vt:lpstr>Trebuchet MS</vt:lpstr>
      <vt:lpstr>Wingdings</vt:lpstr>
      <vt:lpstr>Custom Design</vt:lpstr>
      <vt:lpstr>1_Custom Design</vt:lpstr>
      <vt:lpstr>2_Custom Design</vt:lpstr>
      <vt:lpstr>    HUD Office of Community  Planning and Development  Remote Monitoring  </vt:lpstr>
      <vt:lpstr>Agenda</vt:lpstr>
      <vt:lpstr>Purpose of Monitoring</vt:lpstr>
      <vt:lpstr>In-depth Monitoring</vt:lpstr>
      <vt:lpstr>Remote Monitoring</vt:lpstr>
      <vt:lpstr>Pre-Monitoring </vt:lpstr>
      <vt:lpstr>Risk Analysis </vt:lpstr>
      <vt:lpstr>Monitoring Strategy</vt:lpstr>
      <vt:lpstr>Monitoring Exhibits</vt:lpstr>
      <vt:lpstr>Monitoring Notification Letter</vt:lpstr>
      <vt:lpstr>PowerPoint Presentation</vt:lpstr>
      <vt:lpstr>PowerPoint Presentation</vt:lpstr>
      <vt:lpstr>HUD Grantee Document Exchange (GDX)</vt:lpstr>
      <vt:lpstr>GDX (continued)</vt:lpstr>
      <vt:lpstr>GDX (continued)</vt:lpstr>
      <vt:lpstr>Conducting Remote Monitoring</vt:lpstr>
      <vt:lpstr>Entrance Conference</vt:lpstr>
      <vt:lpstr>Interviews with Staff</vt:lpstr>
      <vt:lpstr>Interviews with Staff (continued)</vt:lpstr>
      <vt:lpstr>Daily Q&amp;A Meetings</vt:lpstr>
      <vt:lpstr>Exit Conference</vt:lpstr>
      <vt:lpstr>Post-Monitoring</vt:lpstr>
      <vt:lpstr>Monitoring Letter and Report</vt:lpstr>
      <vt:lpstr>Follow-up</vt:lpstr>
      <vt:lpstr>Monitoring Tools</vt:lpstr>
    </vt:vector>
  </TitlesOfParts>
  <Company>Housing and Urban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Leticia.Ibarra@hud.gov</dc:creator>
  <cp:lastModifiedBy>Ibarra, Leticia</cp:lastModifiedBy>
  <cp:revision>659</cp:revision>
  <cp:lastPrinted>2019-10-11T22:59:14Z</cp:lastPrinted>
  <dcterms:created xsi:type="dcterms:W3CDTF">2010-12-20T22:02:39Z</dcterms:created>
  <dcterms:modified xsi:type="dcterms:W3CDTF">2021-06-23T16:17:40Z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0x0101002FEDCC684DED824399399D19F1391BE3</vt:lpwstr>
  </property>
</Properties>
</file>